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7" r:id="rId3"/>
    <p:sldId id="257" r:id="rId4"/>
    <p:sldId id="258" r:id="rId5"/>
    <p:sldId id="259" r:id="rId6"/>
    <p:sldId id="260" r:id="rId7"/>
    <p:sldId id="280" r:id="rId8"/>
    <p:sldId id="281" r:id="rId9"/>
    <p:sldId id="279" r:id="rId10"/>
    <p:sldId id="278" r:id="rId11"/>
    <p:sldId id="262" r:id="rId12"/>
    <p:sldId id="271" r:id="rId13"/>
    <p:sldId id="272" r:id="rId14"/>
    <p:sldId id="273" r:id="rId15"/>
    <p:sldId id="274" r:id="rId16"/>
    <p:sldId id="275" r:id="rId17"/>
    <p:sldId id="276" r:id="rId18"/>
    <p:sldId id="261" r:id="rId19"/>
    <p:sldId id="27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7F60A-C316-481B-A486-3F23A2F39ECE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E73-906E-46C9-AE7B-0F3615293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47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7F60A-C316-481B-A486-3F23A2F39ECE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E73-906E-46C9-AE7B-0F3615293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622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7F60A-C316-481B-A486-3F23A2F39ECE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E73-906E-46C9-AE7B-0F3615293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390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7F60A-C316-481B-A486-3F23A2F39ECE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E73-906E-46C9-AE7B-0F3615293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059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7F60A-C316-481B-A486-3F23A2F39ECE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E73-906E-46C9-AE7B-0F3615293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391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7F60A-C316-481B-A486-3F23A2F39ECE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E73-906E-46C9-AE7B-0F3615293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36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7F60A-C316-481B-A486-3F23A2F39ECE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E73-906E-46C9-AE7B-0F3615293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470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7F60A-C316-481B-A486-3F23A2F39ECE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E73-906E-46C9-AE7B-0F3615293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141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7F60A-C316-481B-A486-3F23A2F39ECE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E73-906E-46C9-AE7B-0F3615293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040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7F60A-C316-481B-A486-3F23A2F39ECE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E73-906E-46C9-AE7B-0F3615293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793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7F60A-C316-481B-A486-3F23A2F39ECE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E73-906E-46C9-AE7B-0F3615293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985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147F60A-C316-481B-A486-3F23A2F39ECE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68B9BE73-906E-46C9-AE7B-0F3615293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112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63795-949E-4F46-A128-3C79E210E1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Sources and References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BC606C-B6D7-46D9-ADB5-A65099410F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Lecture 19</a:t>
            </a:r>
          </a:p>
        </p:txBody>
      </p:sp>
    </p:spTree>
    <p:extLst>
      <p:ext uri="{BB962C8B-B14F-4D97-AF65-F5344CB8AC3E}">
        <p14:creationId xmlns:p14="http://schemas.microsoft.com/office/powerpoint/2010/main" val="1439743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CB02A-F7E6-48A3-A6C3-DD83F8253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and References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32A463-1A73-4C0E-890A-394803C988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298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E337-90B0-4321-8A1E-9E21E79ED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do you cite sources?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748D8-3FF8-40C5-A776-194D9B745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Any time the information your referring to is not 100% your own, you need to cite it</a:t>
            </a:r>
          </a:p>
          <a:p>
            <a:r>
              <a:rPr lang="en-US" sz="2400" dirty="0"/>
              <a:t>If a source appears in the text of your paper, it should also appear on the reference list.  If a source appears on the reference list of your paper, it should also appear in the text of your paper.</a:t>
            </a:r>
          </a:p>
        </p:txBody>
      </p:sp>
    </p:spTree>
    <p:extLst>
      <p:ext uri="{BB962C8B-B14F-4D97-AF65-F5344CB8AC3E}">
        <p14:creationId xmlns:p14="http://schemas.microsoft.com/office/powerpoint/2010/main" val="909100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7B6A8-4FF6-4323-AAA6-B9671AFF3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author article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41546-E8AC-4F2B-BA1E-A3E4E0D02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Reference list</a:t>
            </a:r>
          </a:p>
          <a:p>
            <a:pPr lvl="1"/>
            <a:r>
              <a:rPr lang="en-US" sz="2200" dirty="0" err="1"/>
              <a:t>Garramone</a:t>
            </a:r>
            <a:r>
              <a:rPr lang="en-US" sz="2200" dirty="0"/>
              <a:t>, G. M. (1985). Effects of negative political advertising: The roles of sponsor and rebuttal.</a:t>
            </a:r>
            <a:r>
              <a:rPr lang="en-US" sz="2200" i="1" dirty="0"/>
              <a:t> Journal of Broadcasting &amp; Electronic Media, 29</a:t>
            </a:r>
            <a:r>
              <a:rPr lang="en-US" sz="2200" dirty="0"/>
              <a:t>, 149-159. doi:10.1080/08838158509386573</a:t>
            </a:r>
          </a:p>
          <a:p>
            <a:r>
              <a:rPr lang="en-US" sz="2400" b="1" dirty="0"/>
              <a:t>In-text citation</a:t>
            </a:r>
          </a:p>
          <a:p>
            <a:pPr lvl="1"/>
            <a:r>
              <a:rPr lang="en-US" sz="2200" dirty="0"/>
              <a:t>According to </a:t>
            </a:r>
            <a:r>
              <a:rPr lang="en-US" sz="2200" dirty="0" err="1"/>
              <a:t>Garramone</a:t>
            </a:r>
            <a:r>
              <a:rPr lang="en-US" sz="2200" dirty="0"/>
              <a:t> (1985), negative political advertising ...</a:t>
            </a:r>
          </a:p>
          <a:p>
            <a:pPr lvl="1"/>
            <a:r>
              <a:rPr lang="en-US" sz="2200" dirty="0"/>
              <a:t>Negative political advertising erodes trust in the one sponsoring the advertisement (</a:t>
            </a:r>
            <a:r>
              <a:rPr lang="en-US" sz="2200" dirty="0" err="1"/>
              <a:t>Garramone</a:t>
            </a:r>
            <a:r>
              <a:rPr lang="en-US" sz="2200" dirty="0"/>
              <a:t>, 1985).</a:t>
            </a:r>
          </a:p>
          <a:p>
            <a:pPr lvl="1"/>
            <a:r>
              <a:rPr lang="en-US" sz="2200" b="1" dirty="0"/>
              <a:t>Notice that there’s a period after the citation but not before.</a:t>
            </a:r>
          </a:p>
          <a:p>
            <a:pPr lvl="1"/>
            <a:r>
              <a:rPr lang="en-US" sz="2200" b="1" dirty="0"/>
              <a:t>Notice that you shouldn’t include initials in the in-text citations.</a:t>
            </a:r>
          </a:p>
        </p:txBody>
      </p:sp>
    </p:spTree>
    <p:extLst>
      <p:ext uri="{BB962C8B-B14F-4D97-AF65-F5344CB8AC3E}">
        <p14:creationId xmlns:p14="http://schemas.microsoft.com/office/powerpoint/2010/main" val="2654643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1D00F-997C-40CB-8DD3-C45F56A7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author article with 7 or fewer authors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5F479-BA2B-4821-9D48-AE8E9E86F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5310" y="427482"/>
            <a:ext cx="7315200" cy="5993892"/>
          </a:xfrm>
        </p:spPr>
        <p:txBody>
          <a:bodyPr>
            <a:normAutofit/>
          </a:bodyPr>
          <a:lstStyle/>
          <a:p>
            <a:r>
              <a:rPr lang="en-US" sz="2400" b="1" dirty="0"/>
              <a:t>References list</a:t>
            </a:r>
          </a:p>
          <a:p>
            <a:pPr lvl="1"/>
            <a:r>
              <a:rPr lang="en-US" sz="2200" dirty="0"/>
              <a:t>Herbst-</a:t>
            </a:r>
            <a:r>
              <a:rPr lang="en-US" sz="2200" dirty="0" err="1"/>
              <a:t>Damm</a:t>
            </a:r>
            <a:r>
              <a:rPr lang="en-US" sz="2200" dirty="0"/>
              <a:t>, K. L., &amp; Kulik, J. A. (2005). Volunteer support, marital status, and the survival times of terminally ill patients. </a:t>
            </a:r>
            <a:r>
              <a:rPr lang="en-US" sz="2200" i="1" dirty="0"/>
              <a:t>Health Psychology, 24, </a:t>
            </a:r>
            <a:r>
              <a:rPr lang="en-US" sz="2200" dirty="0"/>
              <a:t>225-229. doi:10.1037/0278-6133.24.2.225</a:t>
            </a:r>
          </a:p>
          <a:p>
            <a:r>
              <a:rPr lang="en-US" sz="2400" b="1" dirty="0"/>
              <a:t>In-text citation</a:t>
            </a:r>
          </a:p>
          <a:p>
            <a:pPr lvl="1"/>
            <a:r>
              <a:rPr lang="en-US" sz="2200" dirty="0"/>
              <a:t>According to Herbst-</a:t>
            </a:r>
            <a:r>
              <a:rPr lang="en-US" sz="2200" dirty="0" err="1"/>
              <a:t>Damm</a:t>
            </a:r>
            <a:r>
              <a:rPr lang="en-US" sz="2200" dirty="0"/>
              <a:t> and Kulik (2005) terminally ill patients ...</a:t>
            </a:r>
          </a:p>
          <a:p>
            <a:pPr lvl="1"/>
            <a:r>
              <a:rPr lang="en-US" sz="2200" dirty="0"/>
              <a:t>Terminally ill patients show increased life satisfaction when they spend at least 2 hours a day in informal conversation with others (Herbst-</a:t>
            </a:r>
            <a:r>
              <a:rPr lang="en-US" sz="2200" dirty="0" err="1"/>
              <a:t>Damm</a:t>
            </a:r>
            <a:r>
              <a:rPr lang="en-US" sz="2200" dirty="0"/>
              <a:t> &amp; Kulik, 2005).</a:t>
            </a:r>
          </a:p>
          <a:p>
            <a:pPr lvl="1"/>
            <a:r>
              <a:rPr lang="en-US" sz="2200" b="1" dirty="0"/>
              <a:t>Notice that in the signal phrase we use “and” and in the parenthetical citation we use “&amp;”.</a:t>
            </a:r>
          </a:p>
          <a:p>
            <a:pPr lvl="1"/>
            <a:r>
              <a:rPr lang="en-US" sz="2200" b="1" dirty="0"/>
              <a:t>For articles with more than 2 authors, list all authors in the first reference and list only the first author followed by et al. after the first reference.</a:t>
            </a:r>
          </a:p>
        </p:txBody>
      </p:sp>
    </p:spTree>
    <p:extLst>
      <p:ext uri="{BB962C8B-B14F-4D97-AF65-F5344CB8AC3E}">
        <p14:creationId xmlns:p14="http://schemas.microsoft.com/office/powerpoint/2010/main" val="3299444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465D4-9EAB-483B-BBC7-2E2742385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author article with more than 7 authors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0B0D2-9861-4E31-90D2-BA171A85E6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7394" y="427482"/>
            <a:ext cx="7315200" cy="5993892"/>
          </a:xfrm>
        </p:spPr>
        <p:txBody>
          <a:bodyPr>
            <a:normAutofit/>
          </a:bodyPr>
          <a:lstStyle/>
          <a:p>
            <a:r>
              <a:rPr lang="en-US" sz="2400" b="1" dirty="0"/>
              <a:t>Reference list</a:t>
            </a:r>
          </a:p>
          <a:p>
            <a:pPr lvl="1"/>
            <a:r>
              <a:rPr lang="en-US" sz="2200" dirty="0" err="1"/>
              <a:t>Conradt</a:t>
            </a:r>
            <a:r>
              <a:rPr lang="en-US" sz="2200" dirty="0"/>
              <a:t>, E., Lester, B. M., </a:t>
            </a:r>
            <a:r>
              <a:rPr lang="en-US" sz="2200" dirty="0" err="1"/>
              <a:t>LaGasse</a:t>
            </a:r>
            <a:r>
              <a:rPr lang="en-US" sz="2200" dirty="0"/>
              <a:t>, L. L., Bada, H., Whitaker, T. M., </a:t>
            </a:r>
            <a:r>
              <a:rPr lang="en-US" sz="2200" dirty="0" err="1"/>
              <a:t>Abar</a:t>
            </a:r>
            <a:r>
              <a:rPr lang="en-US" sz="2200" dirty="0"/>
              <a:t>, B., ... Hammond, J. A. (2014). Cortisol reactivity to social stress as a mediator of early adversity on risk and adaptive outcomes. </a:t>
            </a:r>
            <a:r>
              <a:rPr lang="en-US" sz="2200" i="1" dirty="0"/>
              <a:t>Child Development, 85</a:t>
            </a:r>
            <a:r>
              <a:rPr lang="en-US" sz="2200" dirty="0"/>
              <a:t>(6), 2279-2298. Retrieved from www.jstor.org/stable/24696728 </a:t>
            </a:r>
          </a:p>
          <a:p>
            <a:pPr lvl="1"/>
            <a:r>
              <a:rPr lang="en-US" sz="2200" b="1" dirty="0">
                <a:sym typeface="Wingdings" panose="05000000000000000000" pitchFamily="2" charset="2"/>
              </a:rPr>
              <a:t>Note the ... between the sixth and the last author.  Only do this if there are more than seven authors.</a:t>
            </a:r>
          </a:p>
          <a:p>
            <a:pPr lvl="1"/>
            <a:r>
              <a:rPr lang="en-US" sz="2200" b="1" dirty="0">
                <a:sym typeface="Wingdings" panose="05000000000000000000" pitchFamily="2" charset="2"/>
              </a:rPr>
              <a:t>Doesn’t have a </a:t>
            </a:r>
            <a:r>
              <a:rPr lang="en-US" sz="2200" b="1" dirty="0" err="1">
                <a:sym typeface="Wingdings" panose="05000000000000000000" pitchFamily="2" charset="2"/>
              </a:rPr>
              <a:t>doi</a:t>
            </a:r>
            <a:r>
              <a:rPr lang="en-US" sz="2200" b="1" dirty="0">
                <a:sym typeface="Wingdings" panose="05000000000000000000" pitchFamily="2" charset="2"/>
              </a:rPr>
              <a:t> available so I used retrieved from with a </a:t>
            </a:r>
            <a:r>
              <a:rPr lang="en-US" sz="2200" b="1" dirty="0" err="1">
                <a:sym typeface="Wingdings" panose="05000000000000000000" pitchFamily="2" charset="2"/>
              </a:rPr>
              <a:t>url</a:t>
            </a:r>
            <a:endParaRPr lang="en-US" sz="2200" b="1" dirty="0">
              <a:sym typeface="Wingdings" panose="05000000000000000000" pitchFamily="2" charset="2"/>
            </a:endParaRPr>
          </a:p>
          <a:p>
            <a:r>
              <a:rPr lang="en-US" sz="2400" b="1" dirty="0">
                <a:sym typeface="Wingdings" panose="05000000000000000000" pitchFamily="2" charset="2"/>
              </a:rPr>
              <a:t>In-text citation</a:t>
            </a:r>
          </a:p>
          <a:p>
            <a:pPr lvl="1"/>
            <a:r>
              <a:rPr lang="en-US" sz="2200" dirty="0" err="1">
                <a:sym typeface="Wingdings" panose="05000000000000000000" pitchFamily="2" charset="2"/>
              </a:rPr>
              <a:t>Conradt</a:t>
            </a:r>
            <a:r>
              <a:rPr lang="en-US" sz="2200" dirty="0">
                <a:sym typeface="Wingdings" panose="05000000000000000000" pitchFamily="2" charset="2"/>
              </a:rPr>
              <a:t>, et al., (2014) suggests that social stress</a:t>
            </a:r>
          </a:p>
          <a:p>
            <a:pPr lvl="1"/>
            <a:r>
              <a:rPr lang="en-US" sz="2200" dirty="0">
                <a:sym typeface="Wingdings" panose="05000000000000000000" pitchFamily="2" charset="2"/>
              </a:rPr>
              <a:t>Social stress mediates the relationship between early adversity and adaptive outcomes (</a:t>
            </a:r>
            <a:r>
              <a:rPr lang="en-US" sz="2200" dirty="0" err="1">
                <a:sym typeface="Wingdings" panose="05000000000000000000" pitchFamily="2" charset="2"/>
              </a:rPr>
              <a:t>Conradt</a:t>
            </a:r>
            <a:r>
              <a:rPr lang="en-US" sz="2200" dirty="0">
                <a:sym typeface="Wingdings" panose="05000000000000000000" pitchFamily="2" charset="2"/>
              </a:rPr>
              <a:t>, et al., 2014).</a:t>
            </a:r>
          </a:p>
          <a:p>
            <a:pPr lvl="1"/>
            <a:r>
              <a:rPr lang="en-US" sz="2200" b="1" dirty="0">
                <a:sym typeface="Wingdings" panose="05000000000000000000" pitchFamily="2" charset="2"/>
              </a:rPr>
              <a:t>Any time you have 6 or more authors, use et al. for ALL citations.</a:t>
            </a: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1010129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64E0F-A434-4F65-84FB-2BA972A7B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Doctoral dissertation from an institutional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C737C-0131-4EAA-B5BC-9474A25DDE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Reference list</a:t>
            </a:r>
          </a:p>
          <a:p>
            <a:pPr lvl="1"/>
            <a:r>
              <a:rPr lang="en-US" sz="2200" dirty="0"/>
              <a:t>Adams, R. J. (1973). </a:t>
            </a:r>
            <a:r>
              <a:rPr lang="en-US" sz="2200" i="1" dirty="0"/>
              <a:t>Building a foundation for evaluation of instruction in higher education and continuing education </a:t>
            </a:r>
            <a:r>
              <a:rPr lang="en-US" sz="2200" dirty="0"/>
              <a:t>(Doctoral dissertation). Retrieved from http://www.ohiolink.edu/etd/</a:t>
            </a:r>
          </a:p>
          <a:p>
            <a:r>
              <a:rPr lang="en-US" sz="2400" b="1" dirty="0"/>
              <a:t>In-text citation</a:t>
            </a:r>
          </a:p>
          <a:p>
            <a:pPr lvl="1"/>
            <a:r>
              <a:rPr lang="en-US" sz="2200" dirty="0"/>
              <a:t>Adams (1973) suggests that ...</a:t>
            </a:r>
          </a:p>
          <a:p>
            <a:pPr lvl="1"/>
            <a:r>
              <a:rPr lang="en-US" sz="2200" dirty="0"/>
              <a:t>These variables are necessary in order to accurately evaluate instruction in higher education (Adams, 1973).</a:t>
            </a:r>
          </a:p>
        </p:txBody>
      </p:sp>
    </p:spTree>
    <p:extLst>
      <p:ext uri="{BB962C8B-B14F-4D97-AF65-F5344CB8AC3E}">
        <p14:creationId xmlns:p14="http://schemas.microsoft.com/office/powerpoint/2010/main" val="2430043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4B50B-05D6-4038-A21A-196D45CB0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Government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F2901-A151-4DE4-BDC5-7D741BB1E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Reference list</a:t>
            </a:r>
          </a:p>
          <a:p>
            <a:pPr lvl="1"/>
            <a:r>
              <a:rPr lang="en-US" sz="2200" dirty="0"/>
              <a:t>U.S. Department of Health and Human Services, National Institutes of Health. (2003). </a:t>
            </a:r>
            <a:r>
              <a:rPr lang="en-US" sz="2200" i="1" dirty="0"/>
              <a:t>Managing asthma: A guide for schools </a:t>
            </a:r>
            <a:r>
              <a:rPr lang="en-US" sz="2200" dirty="0"/>
              <a:t>(NIH Publication No. 02-2650). Retrieved from http://www.nhlbi.nih.gov/health/prof/lung/asthma/asth_sch.pdf</a:t>
            </a:r>
          </a:p>
          <a:p>
            <a:r>
              <a:rPr lang="en-US" sz="2400" b="1" dirty="0"/>
              <a:t>In-text citation</a:t>
            </a:r>
          </a:p>
          <a:p>
            <a:pPr lvl="1"/>
            <a:r>
              <a:rPr lang="en-US" sz="2200" dirty="0"/>
              <a:t>A report by the U.S. Department of Health and Human Services (2003) suggests that it is possible to manage asthma in the public school system.</a:t>
            </a:r>
          </a:p>
          <a:p>
            <a:pPr lvl="1"/>
            <a:r>
              <a:rPr lang="en-US" sz="2200" dirty="0"/>
              <a:t>With very little expense, public schools could manage students’ asthma (U.S. Department of Health and Human Services, 2003).</a:t>
            </a:r>
          </a:p>
        </p:txBody>
      </p:sp>
    </p:spTree>
    <p:extLst>
      <p:ext uri="{BB962C8B-B14F-4D97-AF65-F5344CB8AC3E}">
        <p14:creationId xmlns:p14="http://schemas.microsoft.com/office/powerpoint/2010/main" val="731626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58017-4056-4BE1-AEC3-C9549097F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672F3-C90F-4FCF-9050-8A8DA5EDAE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References should be listed alphabetically</a:t>
            </a:r>
          </a:p>
          <a:p>
            <a:r>
              <a:rPr lang="en-US" sz="2400" dirty="0"/>
              <a:t>The author order within a citation doesn’t change</a:t>
            </a:r>
          </a:p>
          <a:p>
            <a:r>
              <a:rPr lang="en-US" sz="2400" dirty="0"/>
              <a:t>Use hanging indent (the first line starts at the margin and all other lines are indented)</a:t>
            </a:r>
          </a:p>
          <a:p>
            <a:r>
              <a:rPr lang="en-US" sz="2400" dirty="0"/>
              <a:t>Never write out a first or middle name</a:t>
            </a:r>
          </a:p>
          <a:p>
            <a:r>
              <a:rPr lang="en-US" sz="2400" dirty="0"/>
              <a:t>Add spaces between the initials</a:t>
            </a:r>
          </a:p>
          <a:p>
            <a:r>
              <a:rPr lang="en-US" sz="2400" dirty="0"/>
              <a:t>The title of the article should have only the first word capitalized.  If there’s any punctuation in the title (except commas), capitalize the word after the punctuation.</a:t>
            </a:r>
          </a:p>
          <a:p>
            <a:r>
              <a:rPr lang="en-US" sz="2400" dirty="0"/>
              <a:t>The title of the journal should have all the important words capitalized.</a:t>
            </a:r>
          </a:p>
        </p:txBody>
      </p:sp>
    </p:spTree>
    <p:extLst>
      <p:ext uri="{BB962C8B-B14F-4D97-AF65-F5344CB8AC3E}">
        <p14:creationId xmlns:p14="http://schemas.microsoft.com/office/powerpoint/2010/main" val="1667632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66411-06E4-4B72-8036-4A5E0AB87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APA Style for Final Paper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C1D8DF-B94F-4169-A5EC-4F643BC8FF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405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6F9B2-648F-4901-B4A4-F4C5E12C8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rules for APA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6CE83-DD3A-45CC-8F2C-F6109CAE0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Times New Roman, 12 point font</a:t>
            </a:r>
          </a:p>
          <a:p>
            <a:r>
              <a:rPr lang="en-US" sz="2400" dirty="0"/>
              <a:t>Double spaced without extra space between paragraphs</a:t>
            </a:r>
          </a:p>
          <a:p>
            <a:r>
              <a:rPr lang="en-US" sz="2400" dirty="0"/>
              <a:t>1 inch margins</a:t>
            </a:r>
          </a:p>
          <a:p>
            <a:r>
              <a:rPr lang="en-US" sz="2400" dirty="0"/>
              <a:t>All pages should include a running head and page numbers</a:t>
            </a:r>
          </a:p>
          <a:p>
            <a:pPr lvl="1"/>
            <a:r>
              <a:rPr lang="en-US" sz="2200" dirty="0"/>
              <a:t>For pages after the first page, the running head should NOT include the words “running head”</a:t>
            </a:r>
          </a:p>
          <a:p>
            <a:pPr lvl="1"/>
            <a:r>
              <a:rPr lang="en-US" sz="2200" dirty="0"/>
              <a:t>Shortened titles should be at the left margin and page numbers should be at the right margin</a:t>
            </a:r>
          </a:p>
        </p:txBody>
      </p:sp>
    </p:spTree>
    <p:extLst>
      <p:ext uri="{BB962C8B-B14F-4D97-AF65-F5344CB8AC3E}">
        <p14:creationId xmlns:p14="http://schemas.microsoft.com/office/powerpoint/2010/main" val="1847966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54318-DA15-4142-9E23-F9AC154AC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 page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04D6E43-C969-406D-A988-3444A0F1523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716928" y="1914817"/>
            <a:ext cx="5776327" cy="3028365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666696-F1CA-4B3D-A9FB-5638A128D3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18119" y="868680"/>
            <a:ext cx="3908659" cy="5120640"/>
          </a:xfrm>
        </p:spPr>
        <p:txBody>
          <a:bodyPr>
            <a:normAutofit lnSpcReduction="10000"/>
          </a:bodyPr>
          <a:lstStyle/>
          <a:p>
            <a:r>
              <a:rPr lang="en-US" sz="2400" b="1" dirty="0"/>
              <a:t>Header</a:t>
            </a:r>
          </a:p>
          <a:p>
            <a:r>
              <a:rPr lang="en-US" sz="2400" dirty="0"/>
              <a:t>The running head has the words “running head”</a:t>
            </a:r>
          </a:p>
          <a:p>
            <a:r>
              <a:rPr lang="en-US" sz="2400" dirty="0"/>
              <a:t>The shortened version of the title is in all caps</a:t>
            </a:r>
          </a:p>
          <a:p>
            <a:r>
              <a:rPr lang="en-US" sz="2400" b="1" dirty="0"/>
              <a:t>Title</a:t>
            </a:r>
          </a:p>
          <a:p>
            <a:r>
              <a:rPr lang="en-US" sz="2400" dirty="0"/>
              <a:t>The title, author name, and university affiliation are “centered”  vertically on the page (enter 5 or so times before writing your title)</a:t>
            </a:r>
          </a:p>
          <a:p>
            <a:r>
              <a:rPr lang="en-US" sz="2400" dirty="0"/>
              <a:t>No course information, instructor name, or date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6D1612-E5F2-4F10-9DE3-E81E2C298ED3}"/>
              </a:ext>
            </a:extLst>
          </p:cNvPr>
          <p:cNvSpPr/>
          <p:nvPr/>
        </p:nvSpPr>
        <p:spPr>
          <a:xfrm>
            <a:off x="2502568" y="1700463"/>
            <a:ext cx="946485" cy="37859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29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8162B-D803-4CEC-9A2D-996245DA5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E0DC9-0EBE-44B4-8866-4596DCDF62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Abstracts begin on page 2 of the paper</a:t>
            </a:r>
          </a:p>
          <a:p>
            <a:r>
              <a:rPr lang="en-US" sz="2400" dirty="0"/>
              <a:t>The word Abstract should be centered at the top of the page in upper and lowercase letters</a:t>
            </a:r>
          </a:p>
          <a:p>
            <a:r>
              <a:rPr lang="en-US" sz="2400" dirty="0"/>
              <a:t>An abstract</a:t>
            </a:r>
            <a:r>
              <a:rPr lang="en-US" sz="2400" b="1" dirty="0"/>
              <a:t> </a:t>
            </a:r>
            <a:r>
              <a:rPr lang="en-US" sz="2400" dirty="0"/>
              <a:t>is a brief, comprehensive summary of the contents of the articles. It allows readers to survey the contents of the article quickly.</a:t>
            </a:r>
          </a:p>
          <a:p>
            <a:r>
              <a:rPr lang="en-US" sz="2400" dirty="0"/>
              <a:t>An abstract should be</a:t>
            </a:r>
          </a:p>
          <a:p>
            <a:pPr lvl="1"/>
            <a:r>
              <a:rPr lang="en-US" sz="2200" dirty="0"/>
              <a:t>Accurate</a:t>
            </a:r>
          </a:p>
          <a:p>
            <a:pPr lvl="1"/>
            <a:r>
              <a:rPr lang="en-US" sz="2200" dirty="0"/>
              <a:t>Nonevaluative</a:t>
            </a:r>
          </a:p>
          <a:p>
            <a:pPr lvl="1"/>
            <a:r>
              <a:rPr lang="en-US" sz="2200" dirty="0"/>
              <a:t>Coherent and readable</a:t>
            </a:r>
          </a:p>
          <a:p>
            <a:pPr lvl="1"/>
            <a:r>
              <a:rPr lang="en-US" sz="2200" dirty="0"/>
              <a:t>Concise</a:t>
            </a:r>
          </a:p>
        </p:txBody>
      </p:sp>
    </p:spTree>
    <p:extLst>
      <p:ext uri="{BB962C8B-B14F-4D97-AF65-F5344CB8AC3E}">
        <p14:creationId xmlns:p14="http://schemas.microsoft.com/office/powerpoint/2010/main" val="1365117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259C3-5664-47D2-88F9-1165F9806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AAC0A3-45F2-4736-94ED-C186B41CAD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You should NOT put the word Introduction at the top of this page.  Instead the title should appear at the top of the page.</a:t>
            </a:r>
          </a:p>
          <a:p>
            <a:pPr lvl="1"/>
            <a:r>
              <a:rPr lang="en-US" sz="2200" dirty="0"/>
              <a:t>The title should be centered, capitalized, NOT bolded</a:t>
            </a:r>
          </a:p>
          <a:p>
            <a:r>
              <a:rPr lang="en-US" sz="2400" dirty="0"/>
              <a:t>Your introduction should include</a:t>
            </a:r>
          </a:p>
          <a:p>
            <a:pPr lvl="1"/>
            <a:r>
              <a:rPr lang="en-US" sz="2200" dirty="0"/>
              <a:t>Definitions of your main variables</a:t>
            </a:r>
          </a:p>
          <a:p>
            <a:pPr lvl="1"/>
            <a:r>
              <a:rPr lang="en-US" sz="2200" dirty="0"/>
              <a:t>Background and justification for your hypotheses</a:t>
            </a:r>
          </a:p>
          <a:p>
            <a:pPr lvl="1"/>
            <a:r>
              <a:rPr lang="en-US" sz="2200" dirty="0"/>
              <a:t>Your hypotheses</a:t>
            </a:r>
          </a:p>
          <a:p>
            <a:r>
              <a:rPr lang="en-US" sz="2400" dirty="0"/>
              <a:t>Make your introduction more organized by including second level headers.</a:t>
            </a:r>
          </a:p>
        </p:txBody>
      </p:sp>
    </p:spTree>
    <p:extLst>
      <p:ext uri="{BB962C8B-B14F-4D97-AF65-F5344CB8AC3E}">
        <p14:creationId xmlns:p14="http://schemas.microsoft.com/office/powerpoint/2010/main" val="25164454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E8BE9-3FDD-4B21-B390-AA523289A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D416F6-087E-47CC-8B60-BE69895D9D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word Method should appear at the top of the section formatted as a level 1 header.  Do NOT start this section on a new page.</a:t>
            </a:r>
          </a:p>
          <a:p>
            <a:r>
              <a:rPr lang="en-US" sz="2400" dirty="0"/>
              <a:t>Include the following sections formatted as level 2 headers</a:t>
            </a:r>
          </a:p>
          <a:p>
            <a:pPr lvl="1"/>
            <a:r>
              <a:rPr lang="en-US" sz="2200" dirty="0"/>
              <a:t>Participants</a:t>
            </a:r>
          </a:p>
          <a:p>
            <a:pPr lvl="1"/>
            <a:r>
              <a:rPr lang="en-US" sz="2200" dirty="0"/>
              <a:t>Materials</a:t>
            </a:r>
          </a:p>
          <a:p>
            <a:pPr lvl="1"/>
            <a:r>
              <a:rPr lang="en-US" sz="2200" dirty="0"/>
              <a:t>Procedure</a:t>
            </a:r>
          </a:p>
          <a:p>
            <a:pPr lvl="1"/>
            <a:r>
              <a:rPr lang="en-US" sz="2200" dirty="0"/>
              <a:t>Design</a:t>
            </a:r>
          </a:p>
        </p:txBody>
      </p:sp>
    </p:spTree>
    <p:extLst>
      <p:ext uri="{BB962C8B-B14F-4D97-AF65-F5344CB8AC3E}">
        <p14:creationId xmlns:p14="http://schemas.microsoft.com/office/powerpoint/2010/main" val="2084007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FD6F5-F182-44BD-A5FA-ACA134121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5D63F-0613-4C98-943B-5710E0387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427482"/>
            <a:ext cx="7315200" cy="5993892"/>
          </a:xfrm>
        </p:spPr>
        <p:txBody>
          <a:bodyPr>
            <a:normAutofit/>
          </a:bodyPr>
          <a:lstStyle/>
          <a:p>
            <a:r>
              <a:rPr lang="en-US" sz="2400" dirty="0"/>
              <a:t>The word Results should appear at the top of the section formatted as a level 1 header.  Do NOT start this section on a new page.</a:t>
            </a:r>
          </a:p>
          <a:p>
            <a:r>
              <a:rPr lang="en-US" sz="2400" dirty="0"/>
              <a:t>Report your 2x3 ANOVA in APA format</a:t>
            </a:r>
          </a:p>
          <a:p>
            <a:pPr lvl="1"/>
            <a:r>
              <a:rPr lang="en-US" sz="2200" dirty="0"/>
              <a:t>Report main effect for each IV: There was (or was not) a significant main effect of IV on the DV, F(df model, df residual) = F-value, p = p-value.  Post hoc tests revealed that group 1 was significantly higher (or lower) than group 2, t(df) = t-statistic, p = p-value.</a:t>
            </a:r>
          </a:p>
          <a:p>
            <a:pPr lvl="1"/>
            <a:r>
              <a:rPr lang="en-US" sz="2200" dirty="0"/>
              <a:t>Report the interaction effect: There was (or was not) a significant interaction between IV1 and IV2 on the DV, F(df model, df residual) = F-value, p = p-value.  Simple main effects analysis showed that group 1 was significantly higher (or lower) than group 2, F(df model, df residual) = F-value, p = p-value. </a:t>
            </a:r>
          </a:p>
          <a:p>
            <a:pPr lvl="1"/>
            <a:r>
              <a:rPr lang="en-US" sz="2200" b="1" dirty="0"/>
              <a:t>Be sure you replace IV, DV, and groups with the words that are appropriate for your study!</a:t>
            </a:r>
          </a:p>
        </p:txBody>
      </p:sp>
    </p:spTree>
    <p:extLst>
      <p:ext uri="{BB962C8B-B14F-4D97-AF65-F5344CB8AC3E}">
        <p14:creationId xmlns:p14="http://schemas.microsoft.com/office/powerpoint/2010/main" val="42814465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F818E-D1AD-4BD1-8839-4D9E0E312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EC71AC-1A77-45C0-9F79-5114FC41E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word Discussion should appear at the top of the section formatted as a level 1 header.  Do NOT start this section on a new page.</a:t>
            </a:r>
          </a:p>
          <a:p>
            <a:r>
              <a:rPr lang="en-US" sz="2400" dirty="0"/>
              <a:t>Your discussion should include the following information</a:t>
            </a:r>
          </a:p>
          <a:p>
            <a:pPr lvl="1"/>
            <a:r>
              <a:rPr lang="en-US" sz="2200" dirty="0"/>
              <a:t>Whether original hypotheses were supported</a:t>
            </a:r>
          </a:p>
          <a:p>
            <a:pPr lvl="1"/>
            <a:r>
              <a:rPr lang="en-US" sz="2200" dirty="0"/>
              <a:t>Limitations</a:t>
            </a:r>
          </a:p>
          <a:p>
            <a:pPr lvl="1"/>
            <a:r>
              <a:rPr lang="en-US" sz="2200" dirty="0"/>
              <a:t>Future research</a:t>
            </a:r>
          </a:p>
          <a:p>
            <a:pPr lvl="1"/>
            <a:r>
              <a:rPr lang="en-US" sz="2200" dirty="0"/>
              <a:t>Whether and why your findings were important</a:t>
            </a:r>
          </a:p>
        </p:txBody>
      </p:sp>
    </p:spTree>
    <p:extLst>
      <p:ext uri="{BB962C8B-B14F-4D97-AF65-F5344CB8AC3E}">
        <p14:creationId xmlns:p14="http://schemas.microsoft.com/office/powerpoint/2010/main" val="40347452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58017-4056-4BE1-AEC3-C9549097F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672F3-C90F-4FCF-9050-8A8DA5EDAE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word Reference should appear at the top of the section, centered and not bolded. Start this section on a new page.</a:t>
            </a:r>
          </a:p>
        </p:txBody>
      </p:sp>
    </p:spTree>
    <p:extLst>
      <p:ext uri="{BB962C8B-B14F-4D97-AF65-F5344CB8AC3E}">
        <p14:creationId xmlns:p14="http://schemas.microsoft.com/office/powerpoint/2010/main" val="4992448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F1012-1BBE-49D7-9DDF-6A0803384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 for 5 levels of heading in APA journals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07F8F6E-BF48-4DC6-B4C4-36F259EBC37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868738" y="589788"/>
          <a:ext cx="7315200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9978">
                  <a:extLst>
                    <a:ext uri="{9D8B030D-6E8A-4147-A177-3AD203B41FA5}">
                      <a16:colId xmlns:a16="http://schemas.microsoft.com/office/drawing/2014/main" val="3136880966"/>
                    </a:ext>
                  </a:extLst>
                </a:gridCol>
                <a:gridCol w="4815222">
                  <a:extLst>
                    <a:ext uri="{9D8B030D-6E8A-4147-A177-3AD203B41FA5}">
                      <a16:colId xmlns:a16="http://schemas.microsoft.com/office/drawing/2014/main" val="34160062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Level of heading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Format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280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Centered, Boldface, Uppercase and Lowercase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99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Flush Left, Boldface, Uppercase and Lowercase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58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     Indented, boldface, lowercase paragraph heading ending with a period.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631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i="1" dirty="0"/>
                        <a:t>     Indented, boldface, italicized, lowercase paragraph heading ending with a period.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55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i="1" dirty="0"/>
                        <a:t>     Indented, italicized, lowercase paragraph heading ending with a period.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660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6262650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Custom 6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008080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257</TotalTime>
  <Words>1417</Words>
  <Application>Microsoft Office PowerPoint</Application>
  <PresentationFormat>Widescreen</PresentationFormat>
  <Paragraphs>118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Corbel</vt:lpstr>
      <vt:lpstr>Wingdings 2</vt:lpstr>
      <vt:lpstr>Frame</vt:lpstr>
      <vt:lpstr>Sources and References</vt:lpstr>
      <vt:lpstr>Sources and References</vt:lpstr>
      <vt:lpstr>When do you cite sources?</vt:lpstr>
      <vt:lpstr>Single author article</vt:lpstr>
      <vt:lpstr>Multiple author article with 7 or fewer authors</vt:lpstr>
      <vt:lpstr>Multiple author article with more than 7 authors</vt:lpstr>
      <vt:lpstr>Doctoral dissertation from an institutional database</vt:lpstr>
      <vt:lpstr>Government report</vt:lpstr>
      <vt:lpstr>Reference list</vt:lpstr>
      <vt:lpstr>APA Style for Final Paper</vt:lpstr>
      <vt:lpstr>General rules for APA style</vt:lpstr>
      <vt:lpstr>Cover page</vt:lpstr>
      <vt:lpstr>Abstract</vt:lpstr>
      <vt:lpstr>Introduction</vt:lpstr>
      <vt:lpstr>Methods</vt:lpstr>
      <vt:lpstr>Results</vt:lpstr>
      <vt:lpstr>Discussion</vt:lpstr>
      <vt:lpstr>Reference list</vt:lpstr>
      <vt:lpstr>Format for 5 levels of heading in APA journals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Sources and References</dc:title>
  <dc:creator>Karrie Elpers</dc:creator>
  <cp:lastModifiedBy>Taja Gordon</cp:lastModifiedBy>
  <cp:revision>39</cp:revision>
  <dcterms:created xsi:type="dcterms:W3CDTF">2020-05-03T17:36:16Z</dcterms:created>
  <dcterms:modified xsi:type="dcterms:W3CDTF">2020-05-10T00:08:09Z</dcterms:modified>
</cp:coreProperties>
</file>